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3" r:id="rId2"/>
    <p:sldId id="264" r:id="rId3"/>
    <p:sldId id="257" r:id="rId4"/>
    <p:sldId id="259" r:id="rId5"/>
    <p:sldId id="265" r:id="rId6"/>
    <p:sldId id="260" r:id="rId7"/>
    <p:sldId id="262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9" r:id="rId36"/>
    <p:sldId id="298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283" r:id="rId47"/>
    <p:sldId id="304" r:id="rId48"/>
    <p:sldId id="305" r:id="rId49"/>
    <p:sldId id="306" r:id="rId50"/>
    <p:sldId id="307" r:id="rId51"/>
    <p:sldId id="309" r:id="rId52"/>
    <p:sldId id="310" r:id="rId53"/>
    <p:sldId id="311" r:id="rId54"/>
    <p:sldId id="313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7" r:id="rId66"/>
    <p:sldId id="325" r:id="rId67"/>
    <p:sldId id="326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5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1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4A87-6D41-0947-8648-6FD5E492D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79523-DB5C-904D-8E6D-67A46402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C97D6-8BDF-9240-902E-84E53CFB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BAF-CB6B-374F-B318-D4AD9207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A2B3A-072E-5943-A044-6172F60E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B24C-AA7B-554E-97FD-DF7D009D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279D5-5161-7848-9C6C-370D97A2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EECD-77A5-B441-93FB-872AA794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8A17-25F6-B947-BBF0-39461227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B015-EA37-6C43-98D6-E7273795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12B14-DEF0-EA49-9720-54053DFA2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F680B-EB5A-9B4F-A34E-C282548E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21C9-9B34-524E-927E-E4A0C730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C546-4012-5447-A777-917A589B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A2EF-7A1D-1D46-8EF9-AE472318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7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0ABA-9E68-B24F-BFE3-05D40CF0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E721-31E9-9545-8771-421EF50B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B9A00-24AA-3E4F-94D9-98178A48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B82E-EB84-144A-AB10-33C5BBC2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7C8A-5B45-B842-814C-21A2A0BD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4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075-8F85-304A-946E-CCE1ACE0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83E31-35F7-7D42-AD33-9D8E43A25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49E7B-DF49-504D-8ED5-B64C26E4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B467-0DD1-C047-93AD-9140F578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55F9A-8CF9-0649-A58E-1A6F2D6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225C-2CD1-2946-9CB1-387EAED1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430C3-34BF-C649-926C-EAACAAA66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C8488-8723-654A-B1DF-5A4C9769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7B3CD-68A0-F74F-B584-FCF4CC4F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18460-1D05-4543-8FF6-4343528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7F4B1-8201-BA43-8335-5705EC53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49D6-F143-5A45-8A72-ECE651FE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F3C27-EAEB-9F42-BBA4-A26FCD3A7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A6568-52A6-A941-AF15-FCF0434F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703A3-A45F-DF49-8685-EFAA33DE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FF3BD-379C-8447-829F-6886F37EA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D447C-933D-5A4C-9428-33D6D3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96BE7-206C-EA46-A0FD-082808D0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ED51B-88D5-E945-9106-14EF08BC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4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E440-EDE5-DF4E-A2A3-C9C249D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68D27-D4D7-924D-BA89-E3607EB8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8CD53-8848-2A46-A7C4-C7AFAA1D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68E10-CF96-9C4A-8512-D5110D6D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1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93B22-E829-B44B-9AA6-653AA20B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69874-86C5-F04E-9069-80E689C3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CA69-A8CD-D14F-B221-193965FD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0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67A9-2C7C-8D41-BE67-E5F3D91C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24AF-FDCE-794E-A1F6-865DE021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B5238-1428-A74C-BBDE-2F0B2556B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4B8C4-A210-FB41-9CAA-B32267C8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3842B-CB5A-8F42-99DE-C5ABC439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15A08-0892-E943-AFFA-42CD4480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3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7C3B-7DA8-B04D-BC25-93509C49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6A968-11CE-104E-B616-B61DF8D7B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A2648-1570-974A-B09E-D369E061B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6856F-9E58-AC46-B2F0-0B0671A5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50B27-CCA3-7A4A-80C7-DF47F950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9965-BEC6-2245-93E0-C060F9B2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21E3A-CD53-4847-8ACF-FB52D3BA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FA54-6F28-DB4A-BF7A-F9575D0D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DFB9-9DE1-BE4E-8115-30AC843B5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4C74-06B2-A245-A853-21EBAFBCDF1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3F99-2905-B441-A5BF-8F791FB47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7BC32-A2B7-7542-93BF-ED5ED0CF3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C8300-6148-B648-B1A3-5E3DA04CE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3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441C9-1769-3B48-9BCB-B54E6BBB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88" y="362797"/>
            <a:ext cx="7347537" cy="352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CB0B8-02DB-DC47-B147-0265C190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4" y="4116976"/>
            <a:ext cx="10561612" cy="24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Compound statement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410547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Turns multiple statements into a single statement that can be used in an if.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good suggestion: </a:t>
            </a:r>
            <a:r>
              <a:rPr lang="en-US" sz="2000" dirty="0">
                <a:solidFill>
                  <a:srgbClr val="FF0000"/>
                </a:solidFill>
              </a:rPr>
              <a:t>Always use braces!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Always use indentation to make your code easy to read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2B1B0-D2DD-F244-8DDF-A712419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27" y="1695966"/>
            <a:ext cx="5283200" cy="482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16F14-E4C2-8545-A48A-CC1C493A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4" y="2193291"/>
            <a:ext cx="6151234" cy="37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410547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begins executing with the next statement and stops when it reaches a </a:t>
            </a:r>
            <a:r>
              <a:rPr lang="en-US" sz="2000" dirty="0">
                <a:solidFill>
                  <a:srgbClr val="FF0000"/>
                </a:solidFill>
              </a:rPr>
              <a:t>break</a:t>
            </a:r>
            <a:r>
              <a:rPr lang="en-US" sz="2000" dirty="0"/>
              <a:t> or end of the switch.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Always put break after each statement including </a:t>
            </a:r>
            <a:r>
              <a:rPr lang="en-US" sz="2000" dirty="0">
                <a:solidFill>
                  <a:srgbClr val="FF0000"/>
                </a:solidFill>
              </a:rPr>
              <a:t>default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CA2C1-8073-3B48-8E1B-1E213620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0" y="2040337"/>
            <a:ext cx="610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While VS do-while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989045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While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entry control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condition is checked before loop execution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never execute loop if condition is 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there is no semicolon at the end of while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Do-While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exit control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condition is checked at the end of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executes false condition at least once since condition is checked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there is semicolon at the end of while statement.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D42A5-D430-1940-9D62-C901F2B6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164671"/>
            <a:ext cx="5395700" cy="45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While VS do-while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75FC-CAEC-7441-A89D-878D7454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5" y="1275280"/>
            <a:ext cx="73152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DE2A0-CB87-284C-ABB4-7581CCDA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85" y="2319462"/>
            <a:ext cx="6896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for some must meet condition!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common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Asset in 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24C12-D27F-1C43-82EF-7F2686FD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04" y="2343252"/>
            <a:ext cx="838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for some must meet condition!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common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Asset in Eclipse or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D6719-5CA6-B940-8F51-23978788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2105945"/>
            <a:ext cx="6862342" cy="475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E1019-1110-B642-A5C9-3C9E8249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10" y="3611618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Continue VS Break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Continue passes one iteration; break breaks out of the whole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8F97-2AF1-EA4C-A23D-B46AB844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1777287"/>
            <a:ext cx="6324600" cy="501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73C1D-928F-264F-889D-28BC6636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84" y="1777287"/>
            <a:ext cx="5549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 Clone a repository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Copy the link!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29E7D-F57C-D04A-B11E-D251A0F0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4" y="1756096"/>
            <a:ext cx="7277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 Clone a repository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B8383D-C069-7241-BFA6-73CA03798311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a terminal at the suitable location and use git clone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DB63B-455B-AD41-B06B-6E80B2A6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8" y="1845129"/>
            <a:ext cx="104648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899D7-4B02-D34F-8F4C-181989CA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25" y="3253004"/>
            <a:ext cx="7219308" cy="36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6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Import from File System and Edit Your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1653B-8687-C344-A36D-3834B422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4" y="1480412"/>
            <a:ext cx="11201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4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CEA97-8E20-0B48-8846-63A92BDA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436469"/>
            <a:ext cx="7347537" cy="39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10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Run code with  file input and output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A56F1-C3A6-7548-A663-7AF5D34F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" y="1839074"/>
            <a:ext cx="5313036" cy="5018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5993D-FF90-6243-BA87-B05E9B74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19" y="3429000"/>
            <a:ext cx="10464800" cy="952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Eclipse: Run configuration &gt; Common &gt; Input File and Output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Terminal : Java (Class) &lt; (input file) &gt; (output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Command can be separated (use only input or output)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52036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Compare the Differences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4BD6BF-5D09-4647-9C27-B20A9F1B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986201"/>
            <a:ext cx="5265006" cy="4040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5509C-CE96-1843-B890-2713C4E3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29" y="2400229"/>
            <a:ext cx="7582957" cy="24202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F400AC-484D-E84F-B31E-4F97070AAB72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Eclipse: Select two files and use compare with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53819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Compare the Differences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11623-B7E3-EE4C-B54C-4295C95E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2" y="2289234"/>
            <a:ext cx="10947400" cy="3619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Terminal command: </a:t>
            </a:r>
            <a:r>
              <a:rPr lang="en-US" sz="2000" dirty="0" err="1"/>
              <a:t>sdiff</a:t>
            </a:r>
            <a:r>
              <a:rPr lang="en-US" sz="2000" dirty="0"/>
              <a:t> and diff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17827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Commit code change and push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all your changed code files (. Means 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Commit with commit message (for yourself to check)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Push to the remote </a:t>
            </a:r>
            <a:r>
              <a:rPr lang="en-US" sz="2000" dirty="0" err="1"/>
              <a:t>repostitory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3D11-6027-7244-A4E3-DC2E9BFB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1" y="2122214"/>
            <a:ext cx="11494269" cy="40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3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Commit code change and push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490152" y="11597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file shows message and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4AE30-BDE2-9647-A73E-096BE74C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0" y="2259004"/>
            <a:ext cx="8212191" cy="4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Do everything on Website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00769" y="778700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Download Code and Edit and drag your files and commit on webpage.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CC3E4-8DE3-BE40-983A-1EA65AA9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4165600"/>
            <a:ext cx="4368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6C96-936A-7049-A66F-FD11F319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52" y="1991507"/>
            <a:ext cx="7180648" cy="4133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870A7-333A-4F41-8E51-8D149A0B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6" y="1487952"/>
            <a:ext cx="4147566" cy="32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Classes and 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 Java program consists of objects from various classes interacting with one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 program is a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 is a type that you can declare variables of a class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or instance of the class is the value of a class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Car </a:t>
            </a:r>
            <a:r>
              <a:rPr lang="en-US" sz="2000" dirty="0" err="1">
                <a:solidFill>
                  <a:srgbClr val="FF0000"/>
                </a:solidFill>
              </a:rPr>
              <a:t>mycar</a:t>
            </a:r>
            <a:r>
              <a:rPr lang="en-US" sz="2000" dirty="0">
                <a:solidFill>
                  <a:srgbClr val="FF0000"/>
                </a:solidFill>
              </a:rPr>
              <a:t> = new Car();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has both data and actions (methods).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objects of the same class might have different data value, but the same data type and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primitive type value is a single piece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type object can have multiple pieces of data and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659E-34CF-E248-BAC9-276BD038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236" y="3724898"/>
            <a:ext cx="3973538" cy="27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Method consists of a heading and a method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Methods are invoked using the name of the calling object or class name and the method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Class.method</a:t>
            </a:r>
            <a:r>
              <a:rPr lang="en-US" sz="2000" dirty="0"/>
              <a:t>(); or </a:t>
            </a:r>
            <a:r>
              <a:rPr lang="en-US" sz="2000" dirty="0" err="1"/>
              <a:t>classvar.method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can compute and return a type value or just perform an action and no return (void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program in Java is a class that contains a main method (a void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static void main(String[] </a:t>
            </a:r>
            <a:r>
              <a:rPr lang="en-US" sz="2000" dirty="0" err="1"/>
              <a:t>args</a:t>
            </a:r>
            <a:r>
              <a:rPr lang="en-US" sz="2000" dirty="0"/>
              <a:t>)</a:t>
            </a: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33682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return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body of a method that returns a value must contain one or more return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return statement specifies the value returned and ends the method invocation: </a:t>
            </a:r>
            <a:r>
              <a:rPr lang="en-US" sz="2000" dirty="0">
                <a:solidFill>
                  <a:srgbClr val="FF0000"/>
                </a:solidFill>
              </a:rPr>
              <a:t>return Expressions;</a:t>
            </a:r>
            <a:endParaRPr lang="en-US" sz="1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void method need not contain a return statement but can use return to end the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ADFAC-FAA6-CC44-846D-8700C202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8" y="3532507"/>
            <a:ext cx="47371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5EFA2-3A13-FC4E-8B04-F00011CB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04" y="3733112"/>
            <a:ext cx="496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 returned value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invocation of a method that returns a value can be used anyplace that a value of the </a:t>
            </a:r>
            <a:r>
              <a:rPr lang="en-US" sz="2000" dirty="0" err="1"/>
              <a:t>RetrunedType</a:t>
            </a:r>
            <a:r>
              <a:rPr lang="en-US" sz="2000" dirty="0"/>
              <a:t> can be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invocation of a method that returns a value of type </a:t>
            </a:r>
            <a:r>
              <a:rPr lang="en-US" sz="2000" dirty="0" err="1"/>
              <a:t>boolean</a:t>
            </a:r>
            <a:r>
              <a:rPr lang="en-US" sz="2000" dirty="0"/>
              <a:t> returns either true or false, usually used in if-else statement or while loops.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317F6-60DC-974E-8E5B-977D40FB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19" y="3259572"/>
            <a:ext cx="3954412" cy="31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2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444" y="203886"/>
            <a:ext cx="9934828" cy="1146706"/>
          </a:xfrm>
        </p:spPr>
        <p:txBody>
          <a:bodyPr anchor="ctr">
            <a:normAutofit/>
          </a:bodyPr>
          <a:lstStyle/>
          <a:p>
            <a:r>
              <a:rPr lang="en-US" dirty="0"/>
              <a:t>Pre/Post Increment/Decrement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0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Pre-Increment/Decrement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++x/--x: returns the increment/decrement number and x becomes the increment/decrement number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Post-Increment/Decrement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x++/x--: returns the original number and x becomes the increment/decrement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912D0A-3CD7-AA44-9710-46CE4B06ED8A}"/>
              </a:ext>
            </a:extLst>
          </p:cNvPr>
          <p:cNvSpPr txBox="1">
            <a:spLocks/>
          </p:cNvSpPr>
          <p:nvPr/>
        </p:nvSpPr>
        <p:spPr>
          <a:xfrm>
            <a:off x="1446594" y="1646125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++x == 9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944E6-BF38-BF4D-8B24-22D0535C4699}"/>
              </a:ext>
            </a:extLst>
          </p:cNvPr>
          <p:cNvSpPr txBox="1">
            <a:spLocks/>
          </p:cNvSpPr>
          <p:nvPr/>
        </p:nvSpPr>
        <p:spPr>
          <a:xfrm>
            <a:off x="4384305" y="1646125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--x == 3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7710E1-E256-734C-9F88-7B47B5CF7B6B}"/>
              </a:ext>
            </a:extLst>
          </p:cNvPr>
          <p:cNvSpPr txBox="1">
            <a:spLocks/>
          </p:cNvSpPr>
          <p:nvPr/>
        </p:nvSpPr>
        <p:spPr>
          <a:xfrm>
            <a:off x="1446594" y="3391764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x++ == 8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9A25728-4DE4-4148-A5C8-702B88D7440A}"/>
              </a:ext>
            </a:extLst>
          </p:cNvPr>
          <p:cNvSpPr txBox="1">
            <a:spLocks/>
          </p:cNvSpPr>
          <p:nvPr/>
        </p:nvSpPr>
        <p:spPr>
          <a:xfrm>
            <a:off x="4337649" y="3391764"/>
            <a:ext cx="1475282" cy="139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x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x-- == 4</a:t>
            </a:r>
          </a:p>
          <a:p>
            <a:r>
              <a:rPr lang="en-US" sz="3600" dirty="0">
                <a:solidFill>
                  <a:srgbClr val="FF0000"/>
                </a:solidFill>
              </a:rPr>
              <a:t>x ==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58561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Parameter and argument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parameter list provides a description of the data required by a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indicates the number and types of data pieces needed, the order they must be given and the local name for these pieces as used in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Argument is the appropriate values passed to the method (Actual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number and order of arguments must exactly match that of the parameter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types do not match, Java will try to make an automatic type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call-by-value: value of each argument is passed into the method parameter not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F8292-65FC-174E-9AD6-BAF87C1F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6" y="4618971"/>
            <a:ext cx="5422900" cy="187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3BEA4-EE76-7640-903F-5CB7899D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32" y="5086747"/>
            <a:ext cx="4254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8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827009" y="1002313"/>
            <a:ext cx="10950358" cy="4093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this</a:t>
            </a:r>
            <a:r>
              <a:rPr lang="en-US" sz="2000" dirty="0"/>
              <a:t> parameter is a hidden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must be used if local variables have the same name with the instance variables, otherwise all variables will be interpreted as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A9110-748D-8747-9B31-D3975738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84" y="3819573"/>
            <a:ext cx="506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equal and </a:t>
            </a:r>
            <a:r>
              <a:rPr lang="en-US" dirty="0" err="1"/>
              <a:t>toString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expects certain methods such as equal and </a:t>
            </a:r>
            <a:r>
              <a:rPr lang="en-US" sz="2000" dirty="0" err="1"/>
              <a:t>toString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equal is to compare if the two objects of the class type are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toString</a:t>
            </a:r>
            <a:r>
              <a:rPr lang="en-US" sz="2000" dirty="0"/>
              <a:t> can be used to display the value of the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5154-4BB5-AE44-931D-F68E94D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89" y="4036231"/>
            <a:ext cx="596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3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Testing 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Driver program:  A program with only purpose to test a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Bottom-up testing: For some method that invokes other methods, First test all methods it invokes and then test such method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5154-4BB5-AE44-931D-F68E94DC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25" y="4098984"/>
            <a:ext cx="596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4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Information hiding and Encapsulation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Information hiding </a:t>
            </a:r>
            <a:r>
              <a:rPr lang="en-US" sz="2000" dirty="0"/>
              <a:t>is the practice of separating how to use a class from the details of its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Abstraction</a:t>
            </a:r>
            <a:r>
              <a:rPr lang="en-AU" sz="2000" dirty="0"/>
              <a:t> is another term used to express the concept of discarding details in order to avoid information overload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Encapsulation</a:t>
            </a:r>
            <a:r>
              <a:rPr lang="en-US" sz="2000" dirty="0"/>
              <a:t> means that the data and methods of a class are combined into a single unit (i.e., a class object), which hides the implementation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API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application programming interface </a:t>
            </a:r>
            <a:r>
              <a:rPr lang="en-US" sz="2000" dirty="0"/>
              <a:t>for a class is a description of how to use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dirty="0">
                <a:solidFill>
                  <a:srgbClr val="FF0000"/>
                </a:solidFill>
              </a:rPr>
              <a:t>ADT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abstract data type </a:t>
            </a:r>
            <a:r>
              <a:rPr lang="en-US" sz="2000" dirty="0"/>
              <a:t>is a data type that is written using good information-hiding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325279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50EE6-B7C5-EC4A-BD34-2368107C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6" y="1207864"/>
            <a:ext cx="72898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50DEB-4F71-E54F-993C-B1913E24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6" y="3247004"/>
            <a:ext cx="5867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5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public and private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public</a:t>
            </a:r>
            <a:r>
              <a:rPr lang="en-US" sz="2000" dirty="0"/>
              <a:t> means that there are no restrictions on where an instance variable or method can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private</a:t>
            </a:r>
            <a:r>
              <a:rPr lang="en-US" sz="2000" dirty="0"/>
              <a:t> means that an instance variable or method cannot be accessed by name outside of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considered good programming practice to make all instance variables </a:t>
            </a:r>
            <a:r>
              <a:rPr lang="en-US" sz="2000" dirty="0">
                <a:solidFill>
                  <a:srgbClr val="FF0000"/>
                </a:solidFill>
              </a:rPr>
              <a:t>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methods are </a:t>
            </a:r>
            <a:r>
              <a:rPr lang="en-US" sz="2000" dirty="0">
                <a:solidFill>
                  <a:srgbClr val="FF0000"/>
                </a:solidFill>
              </a:rPr>
              <a:t>public</a:t>
            </a:r>
            <a:r>
              <a:rPr lang="en-US" sz="2000" dirty="0"/>
              <a:t>, and thus provide controlled access to the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Usually, methods are private only if used as helping methods for other methods in the class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915993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Accessor and Mutator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Accessor</a:t>
            </a:r>
            <a:r>
              <a:rPr lang="en-US" sz="2000" dirty="0"/>
              <a:t> methods allow the programmer to obtain the value of an object's instance variables (getter)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Mutator</a:t>
            </a:r>
            <a:r>
              <a:rPr lang="en-US" sz="2000" dirty="0"/>
              <a:t> methods allow the programmer to change the value of an object's instance variables in a controlled manner (setter)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C8C0-2DA0-8D48-9745-2A849D2B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1" y="4230414"/>
            <a:ext cx="37465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C9084-FE41-6F42-A681-2F46027A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3931884"/>
            <a:ext cx="5232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Overloading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358425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Overloading </a:t>
            </a:r>
            <a:r>
              <a:rPr lang="en-US" sz="2000" dirty="0"/>
              <a:t>is when two or more methods in the same class have the same method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>
                <a:solidFill>
                  <a:srgbClr val="FF0000"/>
                </a:solidFill>
              </a:rPr>
              <a:t> signature </a:t>
            </a:r>
            <a:r>
              <a:rPr lang="en-US" sz="2000" dirty="0"/>
              <a:t>consists of the name of a method together with its parameter list (not include the returned type)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be valid, any two definitions of the method name must have different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Java does not permit methods with the same name and different return types in the same class</a:t>
            </a:r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191488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497" y="219136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Overloading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34043-DCF6-7B4E-8409-DD11B055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4" y="1422115"/>
            <a:ext cx="6134100" cy="47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D43F2-0416-DE4B-82A4-020857CD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52" y="186538"/>
            <a:ext cx="561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Printf</a:t>
            </a:r>
            <a:r>
              <a:rPr lang="en-US" sz="2000" dirty="0"/>
              <a:t> is like print, but it lets you control how data is formatted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from </a:t>
            </a:r>
            <a:r>
              <a:rPr lang="en-US" sz="2000" dirty="0" err="1">
                <a:solidFill>
                  <a:srgbClr val="FF0000"/>
                </a:solidFill>
              </a:rPr>
              <a:t>System.out.printf</a:t>
            </a:r>
            <a:r>
              <a:rPr lang="en-US" sz="2000" dirty="0">
                <a:solidFill>
                  <a:srgbClr val="FF0000"/>
                </a:solidFill>
              </a:rPr>
              <a:t>(format-string, </a:t>
            </a:r>
            <a:r>
              <a:rPr lang="en-US" sz="2000" dirty="0" err="1">
                <a:solidFill>
                  <a:srgbClr val="FF0000"/>
                </a:solidFill>
              </a:rPr>
              <a:t>args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</a:t>
            </a:r>
            <a:r>
              <a:rPr lang="en-US" sz="2000" dirty="0" err="1">
                <a:solidFill>
                  <a:srgbClr val="FF0000"/>
                </a:solidFill>
              </a:rPr>
              <a:t>System.out.printf</a:t>
            </a:r>
            <a:r>
              <a:rPr lang="en-US" sz="2000" dirty="0">
                <a:solidFill>
                  <a:srgbClr val="FF0000"/>
                </a:solidFill>
              </a:rPr>
              <a:t>(“</a:t>
            </a:r>
            <a:r>
              <a:rPr lang="en-US" sz="2000" dirty="0" err="1">
                <a:solidFill>
                  <a:srgbClr val="FF0000"/>
                </a:solidFill>
              </a:rPr>
              <a:t>Avarage</a:t>
            </a:r>
            <a:r>
              <a:rPr lang="en-US" sz="2000" dirty="0">
                <a:solidFill>
                  <a:srgbClr val="FF0000"/>
                </a:solidFill>
              </a:rPr>
              <a:t>: %5.2f”,  average)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73719F-ABAA-C54A-83F5-23079073C74A}"/>
              </a:ext>
            </a:extLst>
          </p:cNvPr>
          <p:cNvSpPr txBox="1">
            <a:spLocks/>
          </p:cNvSpPr>
          <p:nvPr/>
        </p:nvSpPr>
        <p:spPr>
          <a:xfrm>
            <a:off x="903890" y="2281426"/>
            <a:ext cx="9934828" cy="114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Format String: %X.Y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9DD227-A59A-C549-8DC6-12CB9109659E}"/>
              </a:ext>
            </a:extLst>
          </p:cNvPr>
          <p:cNvSpPr txBox="1">
            <a:spLocks/>
          </p:cNvSpPr>
          <p:nvPr/>
        </p:nvSpPr>
        <p:spPr>
          <a:xfrm>
            <a:off x="337752" y="325131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 is the minimum number of characters to be printed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 is the number of digits of the value to print after the decimal point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0844A-2AC7-4C4E-9978-340C155F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03" y="3326524"/>
            <a:ext cx="4211441" cy="2509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B1C4B-E1B8-2F4C-AD83-3A2D8416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4164947"/>
            <a:ext cx="6831724" cy="26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3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82" y="268298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48BBF0-93CD-B941-832B-F2A7852B2FB8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Constructor</a:t>
            </a:r>
            <a:r>
              <a:rPr lang="en-US" sz="2000" dirty="0"/>
              <a:t> is a special kind of method that is designed to initialize the instance variables for an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must have the same name as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has no type returned, not even void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Constructors are typically overloaded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constructor is called when an object of the class is created using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832943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82" y="268298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8FB3F-63C2-9D43-B51B-D9190886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17" y="1140145"/>
            <a:ext cx="6272001" cy="55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static methods and variables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can be used without a calling object, need to use the keyword </a:t>
            </a:r>
            <a:r>
              <a:rPr lang="en-US" sz="2000" dirty="0">
                <a:solidFill>
                  <a:srgbClr val="FF0000"/>
                </a:solidFill>
              </a:rPr>
              <a:t>static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public static </a:t>
            </a:r>
            <a:r>
              <a:rPr lang="en-US" sz="2000" dirty="0" err="1">
                <a:solidFill>
                  <a:srgbClr val="FF0000"/>
                </a:solidFill>
              </a:rPr>
              <a:t>returnedType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MethodName</a:t>
            </a:r>
            <a:r>
              <a:rPr lang="en-US" sz="2000" dirty="0">
                <a:solidFill>
                  <a:srgbClr val="FF0000"/>
                </a:solidFill>
              </a:rPr>
              <a:t>(parameters…)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is invoked using the </a:t>
            </a:r>
            <a:r>
              <a:rPr lang="en-US" sz="2000" dirty="0" err="1"/>
              <a:t>classname.methodname</a:t>
            </a:r>
            <a:r>
              <a:rPr lang="en-US" sz="20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method has no</a:t>
            </a:r>
            <a:r>
              <a:rPr lang="en-US" sz="2000" dirty="0">
                <a:solidFill>
                  <a:srgbClr val="FF0000"/>
                </a:solidFill>
              </a:rPr>
              <a:t> this </a:t>
            </a:r>
            <a:r>
              <a:rPr lang="en-US" sz="2000" dirty="0"/>
              <a:t>inside the method, so it cannot refer to an instance variable of the class or invoke a non-static method of the class, but it can invoke another static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static variable is a variable that belongs to the class as a whole, not just to one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one copy of a static variable per class, unlike instance variable where each object has its own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objects of the class can read and change a static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method can access a static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Math class has a lot methods you can call using </a:t>
            </a:r>
            <a:r>
              <a:rPr lang="en-US" sz="2000" dirty="0" err="1"/>
              <a:t>Math.methodnames</a:t>
            </a:r>
            <a:r>
              <a:rPr lang="en-US" sz="20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120820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Wrapper classes for primitive types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classes provide a class type corresponding to each of the primitive types and makes it possible to have class types that behave somewhat like primitive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go from a primitive type to an object of its wrapper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go from an object of wrapper class to the corresponding value of a primitive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Integer </a:t>
            </a:r>
            <a:r>
              <a:rPr lang="en-US" sz="2000" dirty="0" err="1"/>
              <a:t>integerObject</a:t>
            </a:r>
            <a:r>
              <a:rPr lang="en-US" sz="2000" dirty="0"/>
              <a:t> = new Integer(2);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int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integerObject.intValue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400086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Wrapper classes for primitive types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Wrapper classes provide a class type corresponding to each of the primitive types and makes it possible to have class types that behave somewhat like primitive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go from a primitive type to an object of its wrapper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go from an object of wrapper class to the corresponding value of a primitive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Boxing: Integer </a:t>
            </a:r>
            <a:r>
              <a:rPr lang="en-US" sz="2000" dirty="0" err="1"/>
              <a:t>integerObject</a:t>
            </a:r>
            <a:r>
              <a:rPr lang="en-US" sz="2000" dirty="0"/>
              <a:t> = new Integer(2);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Unboxing: int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integerObject.intValue</a:t>
            </a:r>
            <a:r>
              <a:rPr lang="en-US" sz="20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42557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Variables and Memory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memory is used to hold files for “permanent”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 memory (primary memory) is used by the computer when running a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Values in a program are kept in main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 memory consists of a long list of numbered locations called </a:t>
            </a:r>
            <a:r>
              <a:rPr lang="en-US" sz="2000" dirty="0">
                <a:solidFill>
                  <a:srgbClr val="FF0000"/>
                </a:solidFill>
              </a:rPr>
              <a:t>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Address: the number that identifies a 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Values of most data types require more than one byte of storage and the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Address of the first byte of this memory location is used as the address for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variable is a </a:t>
            </a:r>
            <a:r>
              <a:rPr lang="en-US" sz="2000" dirty="0">
                <a:solidFill>
                  <a:srgbClr val="FF0000"/>
                </a:solidFill>
              </a:rPr>
              <a:t>primitive</a:t>
            </a:r>
            <a:r>
              <a:rPr lang="en-US" sz="2000" dirty="0"/>
              <a:t> type, the value of the variable is stored in the memory location, each primitive type always require the same amount of memory to store its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variable is a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 type, only the memory address (or reference) where the object is located is stored in the memory location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714091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BF9F-7A7F-1D4C-9DB5-16D234A9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FD15-2061-1243-9740-AAC4C948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9536-D1A0-E743-B303-F92C39F0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1" y="365125"/>
            <a:ext cx="11061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Class Assignment and Parameters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reference variables can contain the same reference,  assignment sets the reference to the same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variable1 = variable2;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method cannot change the value of a variable of a primitive type that is an argument to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contrast, a method can change the values of the instance variables of a class type that is an argument to the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== operator checks that two class type variables have the same memory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equals checks two class type variables have the same data values (often write by yourself)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null is a ”placeholder” for a reference that does not name any memory location, it is like a memory address, use == or != not equals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964150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6A7D6-6BAC-7848-A678-3E4D14AE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9" y="228738"/>
            <a:ext cx="5257800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32280-0185-2043-BDCF-A837384A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74" y="125044"/>
            <a:ext cx="6111853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F76FC-2BA7-7C42-9694-99218A47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74" y="4432300"/>
            <a:ext cx="4330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7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Immutable and mutable Class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14322"/>
            <a:ext cx="10950358" cy="46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that contains no methods (other than constructors) that change any of the data in an object of the class is called an </a:t>
            </a:r>
            <a:r>
              <a:rPr lang="en-US" sz="2000" dirty="0">
                <a:solidFill>
                  <a:srgbClr val="FF0000"/>
                </a:solidFill>
              </a:rPr>
              <a:t>immutable</a:t>
            </a:r>
            <a:r>
              <a:rPr lang="en-US" sz="2000" dirty="0"/>
              <a:t> class (</a:t>
            </a:r>
            <a:r>
              <a:rPr lang="en-US" sz="2000" dirty="0">
                <a:solidFill>
                  <a:srgbClr val="FF0000"/>
                </a:solidFill>
              </a:rPr>
              <a:t>String</a:t>
            </a:r>
            <a:r>
              <a:rPr lang="en-US" sz="2000" dirty="0"/>
              <a:t> class is an immutable 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of such classes are called immutable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class that contains public mutator methods or other public methods that can change the data in its objects is called a </a:t>
            </a:r>
            <a:r>
              <a:rPr lang="en-US" sz="2000" dirty="0">
                <a:solidFill>
                  <a:srgbClr val="FF0000"/>
                </a:solidFill>
              </a:rPr>
              <a:t>mutable</a:t>
            </a:r>
            <a:r>
              <a:rPr lang="en-US" sz="2000" dirty="0"/>
              <a:t>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of which are mutable objects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99743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Scanner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from Console: </a:t>
            </a:r>
            <a:r>
              <a:rPr lang="en-US" sz="2000" dirty="0">
                <a:solidFill>
                  <a:srgbClr val="FF0000"/>
                </a:solidFill>
              </a:rPr>
              <a:t>Scanner keyboard = new Scanner(</a:t>
            </a:r>
            <a:r>
              <a:rPr lang="en-US" sz="2000" dirty="0" err="1">
                <a:solidFill>
                  <a:srgbClr val="FF0000"/>
                </a:solidFill>
              </a:rPr>
              <a:t>System.in</a:t>
            </a:r>
            <a:r>
              <a:rPr lang="en-US" sz="2000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from File: </a:t>
            </a:r>
            <a:r>
              <a:rPr lang="en-US" sz="2000" dirty="0">
                <a:solidFill>
                  <a:srgbClr val="FF0000"/>
                </a:solidFill>
              </a:rPr>
              <a:t>File text = new File("C:/temp/</a:t>
            </a:r>
            <a:r>
              <a:rPr lang="en-US" sz="2000" dirty="0" err="1">
                <a:solidFill>
                  <a:srgbClr val="FF0000"/>
                </a:solidFill>
              </a:rPr>
              <a:t>test.txt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                         Scanner scanner = new Scanner(text);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73719F-ABAA-C54A-83F5-23079073C74A}"/>
              </a:ext>
            </a:extLst>
          </p:cNvPr>
          <p:cNvSpPr txBox="1">
            <a:spLocks/>
          </p:cNvSpPr>
          <p:nvPr/>
        </p:nvSpPr>
        <p:spPr>
          <a:xfrm>
            <a:off x="903890" y="2281426"/>
            <a:ext cx="9934828" cy="114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9DD227-A59A-C549-8DC6-12CB9109659E}"/>
              </a:ext>
            </a:extLst>
          </p:cNvPr>
          <p:cNvSpPr txBox="1">
            <a:spLocks/>
          </p:cNvSpPr>
          <p:nvPr/>
        </p:nvSpPr>
        <p:spPr>
          <a:xfrm>
            <a:off x="337752" y="2466434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nextLine</a:t>
            </a:r>
            <a:r>
              <a:rPr lang="en-US" sz="2000" dirty="0"/>
              <a:t>() reads the rest of the whole line as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.next()/ .</a:t>
            </a:r>
            <a:r>
              <a:rPr lang="en-US" sz="2000" dirty="0" err="1"/>
              <a:t>nextInt</a:t>
            </a:r>
            <a:r>
              <a:rPr lang="en-US" sz="2000" dirty="0"/>
              <a:t>() / .</a:t>
            </a:r>
            <a:r>
              <a:rPr lang="en-US" sz="2000" dirty="0" err="1"/>
              <a:t>nextDouble</a:t>
            </a:r>
            <a:r>
              <a:rPr lang="en-US" sz="2000" dirty="0"/>
              <a:t>() reads until whitespace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2D8F1-E17F-E944-96DE-391CF6BF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21" y="3320036"/>
            <a:ext cx="5401963" cy="32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Deep and Shallow Copy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copy constructor is a constructor with a single argument of the same type as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deep copy </a:t>
            </a:r>
            <a:r>
              <a:rPr lang="en-US" sz="2000" dirty="0"/>
              <a:t>of an object is a copy that with </a:t>
            </a:r>
            <a:r>
              <a:rPr lang="en-US" sz="2000" dirty="0">
                <a:solidFill>
                  <a:srgbClr val="FF0000"/>
                </a:solidFill>
              </a:rPr>
              <a:t>one exception </a:t>
            </a:r>
            <a:r>
              <a:rPr lang="en-US" sz="2000" dirty="0"/>
              <a:t>has no references in common with the original. </a:t>
            </a:r>
            <a:r>
              <a:rPr lang="en-US" sz="2000" dirty="0">
                <a:solidFill>
                  <a:srgbClr val="FF0000"/>
                </a:solidFill>
              </a:rPr>
              <a:t>Exception: References to immutable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Any copy that is not a deep copy is called a </a:t>
            </a:r>
            <a:r>
              <a:rPr lang="en-US" sz="2000" dirty="0">
                <a:solidFill>
                  <a:srgbClr val="FF0000"/>
                </a:solidFill>
              </a:rPr>
              <a:t>shallow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Privacy leak: Shallow Copy without create a new instance variable for mutable class or return a mutable object can cause privacy leak. </a:t>
            </a:r>
            <a:r>
              <a:rPr lang="en-US" sz="2000" dirty="0">
                <a:solidFill>
                  <a:srgbClr val="FF0000"/>
                </a:solidFill>
              </a:rPr>
              <a:t>The values can be changed by others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8863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0"/>
            <a:ext cx="11397008" cy="5597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array that behaves like this collection of variables, all of type double, can be created using one statement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double[] score = new double[5];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index score[0], score[1], score[2], score[3], score[4] to get the number 1, 2, 3, 4, 5 of the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array is declared and created in almost the same way that objects are declared and created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</a:rPr>
              <a:t>BaseType</a:t>
            </a:r>
            <a:r>
              <a:rPr lang="en-US" sz="2000" dirty="0">
                <a:solidFill>
                  <a:srgbClr val="FF0000"/>
                </a:solidFill>
              </a:rPr>
              <a:t>[] </a:t>
            </a:r>
            <a:r>
              <a:rPr lang="en-US" sz="2000" dirty="0" err="1">
                <a:solidFill>
                  <a:srgbClr val="FF0000"/>
                </a:solidFill>
              </a:rPr>
              <a:t>ArrayName</a:t>
            </a:r>
            <a:r>
              <a:rPr lang="en-US" sz="2000" dirty="0">
                <a:solidFill>
                  <a:srgbClr val="FF0000"/>
                </a:solidFill>
              </a:rPr>
              <a:t> = new </a:t>
            </a:r>
            <a:r>
              <a:rPr lang="en-US" sz="2000" dirty="0" err="1">
                <a:solidFill>
                  <a:srgbClr val="FF0000"/>
                </a:solidFill>
              </a:rPr>
              <a:t>BaseType</a:t>
            </a:r>
            <a:r>
              <a:rPr lang="en-US" sz="2000" dirty="0">
                <a:solidFill>
                  <a:srgbClr val="FF0000"/>
                </a:solidFill>
              </a:rPr>
              <a:t>[size];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Usually use a for loop to go through an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 is an object and has an instance variable: length.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score.length</a:t>
            </a:r>
            <a:r>
              <a:rPr lang="en-US" sz="2000" dirty="0"/>
              <a:t> is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Index is from 0 to length-1, other </a:t>
            </a:r>
            <a:r>
              <a:rPr lang="en-US" sz="2000" dirty="0" err="1"/>
              <a:t>indexs</a:t>
            </a:r>
            <a:r>
              <a:rPr lang="en-US" sz="2000" dirty="0"/>
              <a:t> would cause an out-of-bounds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Initialize with declare: int[] age = {2, 12, 1} (</a:t>
            </a:r>
            <a:r>
              <a:rPr lang="en-US" sz="2000" dirty="0" err="1"/>
              <a:t>age.length</a:t>
            </a:r>
            <a:r>
              <a:rPr lang="en-US" sz="2000" dirty="0"/>
              <a:t> is 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 initialize with a for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not initialized, they will automatically be initialized to the default value for their base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905391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0CECF-1785-0641-AC0A-48F31EC5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29" y="0"/>
            <a:ext cx="8635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B502E8-584C-384A-8C2D-4A979251F6FA}"/>
              </a:ext>
            </a:extLst>
          </p:cNvPr>
          <p:cNvSpPr txBox="1">
            <a:spLocks/>
          </p:cNvSpPr>
          <p:nvPr/>
        </p:nvSpPr>
        <p:spPr>
          <a:xfrm>
            <a:off x="620821" y="126021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Arrays are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variable of an array type holds the address of where the array object is stored in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an array is a reference type, the behavior of arrays with respect to </a:t>
            </a:r>
            <a:r>
              <a:rPr lang="en-US" sz="2000" dirty="0">
                <a:solidFill>
                  <a:srgbClr val="FF0000"/>
                </a:solidFill>
              </a:rPr>
              <a:t>assignment (=), equality testing (==), and parameter passing</a:t>
            </a:r>
            <a:r>
              <a:rPr lang="en-US" sz="2000" dirty="0"/>
              <a:t> are the same as that described for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assignment operator (=) copies this memory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equality operator (==) tests two arrays share the same address, not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write methods to check length and each values to check if they are equal.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heading for the main method of a program has a parameter for an array of String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can return an array in the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Date[] </a:t>
            </a:r>
            <a:r>
              <a:rPr lang="en-US" sz="2000" dirty="0" err="1"/>
              <a:t>holidayList</a:t>
            </a:r>
            <a:r>
              <a:rPr lang="en-US" sz="2000" dirty="0"/>
              <a:t> = new Date[20];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indexed variables are </a:t>
            </a:r>
            <a:r>
              <a:rPr lang="en-US" sz="2000" dirty="0">
                <a:solidFill>
                  <a:srgbClr val="FF0000"/>
                </a:solidFill>
              </a:rPr>
              <a:t>automatically initialized to null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(int </a:t>
            </a:r>
            <a:r>
              <a:rPr lang="en-US" sz="2000" dirty="0" err="1"/>
              <a:t>i</a:t>
            </a:r>
            <a:r>
              <a:rPr lang="en-US" sz="2000" dirty="0"/>
              <a:t>=0; </a:t>
            </a:r>
            <a:r>
              <a:rPr lang="en-US" sz="2000" dirty="0" err="1"/>
              <a:t>i</a:t>
            </a:r>
            <a:r>
              <a:rPr lang="en-US" sz="2000" dirty="0"/>
              <a:t>&lt;</a:t>
            </a:r>
            <a:r>
              <a:rPr lang="en-US" sz="2000" dirty="0" err="1"/>
              <a:t>holidayList.length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 { </a:t>
            </a:r>
            <a:r>
              <a:rPr lang="en-US" sz="2000" dirty="0" err="1"/>
              <a:t>holidayList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 = new Date();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Both </a:t>
            </a:r>
            <a:r>
              <a:rPr lang="en-US" sz="2000" dirty="0">
                <a:solidFill>
                  <a:srgbClr val="FF0000"/>
                </a:solidFill>
              </a:rPr>
              <a:t>array indexed 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entire arrays</a:t>
            </a:r>
            <a:r>
              <a:rPr lang="en-US" sz="2000" dirty="0"/>
              <a:t> can be used as arguments to methods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042159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8627A-328F-5642-AD89-2C6B237D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95" y="1131726"/>
            <a:ext cx="7065818" cy="5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1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B8E5-C4F2-F942-8A46-B95A72B1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0"/>
            <a:ext cx="7124700" cy="448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8F36E-C665-5F4B-AB26-52C6B8DB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2" y="4891293"/>
            <a:ext cx="16129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9747D-9F4B-1C49-AFB1-51410BF8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401"/>
            <a:ext cx="58166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47A9A-B703-1F4C-8748-10F677CE0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748" y="3860135"/>
            <a:ext cx="2654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2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argument: </a:t>
            </a:r>
            <a:r>
              <a:rPr lang="en-US" sz="2000" dirty="0" err="1"/>
              <a:t>args</a:t>
            </a:r>
            <a:r>
              <a:rPr lang="en-US" sz="2000" dirty="0"/>
              <a:t>[0], second argument: </a:t>
            </a:r>
            <a:r>
              <a:rPr lang="en-US" sz="2000" dirty="0" err="1"/>
              <a:t>args</a:t>
            </a:r>
            <a:r>
              <a:rPr lang="en-US" sz="2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arguments is a string (need to convert to other types for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BA93-48B2-8B42-8D74-8433AEA4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2014657"/>
            <a:ext cx="715010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25AE3-BB61-944F-8B3A-23E52A0C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758" y="1764982"/>
            <a:ext cx="6644242" cy="529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9F94-FA92-8B4E-BEB6-8FF50B9F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1" y="4537153"/>
            <a:ext cx="58293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0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Arrays and Reference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2A327-A3D3-7649-8D2B-9E630815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3" y="127647"/>
            <a:ext cx="7150100" cy="488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B3E9E-EDB5-C140-9082-2BB85F69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79" y="3678910"/>
            <a:ext cx="3289300" cy="340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491181-83AD-ED43-B2D8-BF3D5D51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127" y="554710"/>
            <a:ext cx="6746973" cy="482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DD30F-5594-1E4C-B3D3-56405D140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305" y="3619840"/>
            <a:ext cx="2146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36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for-each loop to go through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AB4F7-AF43-7C4C-8CCA-F4A8456D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0" y="1114549"/>
            <a:ext cx="6032500" cy="41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9C3A9-BBA7-C44D-8844-81823932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40" y="4572000"/>
            <a:ext cx="15367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12A20-90B5-CF4A-BA33-7F4DF513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112" y="1139949"/>
            <a:ext cx="59817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13A08-5F3D-344B-8460-807E52FB6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625" y="4614870"/>
            <a:ext cx="2120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5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Avoid privacy leak for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1D3B0B-E43E-3D46-BDF9-4A4EB9F0ADA3}"/>
              </a:ext>
            </a:extLst>
          </p:cNvPr>
          <p:cNvSpPr txBox="1">
            <a:spLocks/>
          </p:cNvSpPr>
          <p:nvPr/>
        </p:nvSpPr>
        <p:spPr>
          <a:xfrm>
            <a:off x="620821" y="-3607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Array is a mutable object, don’t give an array directly, but create a new one and copy all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50CE4-5BCE-CD40-9507-441C1CDE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09" y="1680684"/>
            <a:ext cx="5399928" cy="2217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3CE8E-2554-334C-B0A9-64E0A248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1" y="4201915"/>
            <a:ext cx="6475353" cy="22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argument: </a:t>
            </a:r>
            <a:r>
              <a:rPr lang="en-US" sz="2000" dirty="0" err="1"/>
              <a:t>args</a:t>
            </a:r>
            <a:r>
              <a:rPr lang="en-US" sz="2000" dirty="0"/>
              <a:t>[0], second argument: </a:t>
            </a:r>
            <a:r>
              <a:rPr lang="en-US" sz="2000" dirty="0" err="1"/>
              <a:t>args</a:t>
            </a:r>
            <a:r>
              <a:rPr lang="en-US" sz="2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of these arguments is a string (need to convert to other types for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BA93-48B2-8B42-8D74-8433AEA4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2014657"/>
            <a:ext cx="715010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25AE3-BB61-944F-8B3A-23E52A0C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65" y="1822932"/>
            <a:ext cx="6644242" cy="529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9F94-FA92-8B4E-BEB6-8FF50B9F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1" y="4537153"/>
            <a:ext cx="58293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7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F8B71-B355-E648-98CF-F9400F91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6" y="1199663"/>
            <a:ext cx="9803470" cy="50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5B0F8-3645-E342-8B9E-1429C84A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43" y="1255859"/>
            <a:ext cx="9292936" cy="53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3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Selection Sort in Array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853D9-7BC9-1E45-9535-D3C0ABA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1" y="1240977"/>
            <a:ext cx="5874327" cy="460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54AD1-D7D6-E44A-9013-318D87A0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1685284"/>
            <a:ext cx="2819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7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Enumerated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96B3-AA0B-E94B-A952-B20FC405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2" y="1835531"/>
            <a:ext cx="6553199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EA515-2512-9546-B7E8-35EF6FEA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1" y="3662733"/>
            <a:ext cx="6553200" cy="287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620821" y="-3607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Work likes String but one variable can only be set to within the fixed items. Perfectly fit with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828892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705662" y="591371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object that can works like array, but change length and less </a:t>
            </a:r>
            <a:r>
              <a:rPr lang="en-US" sz="2000" dirty="0" err="1"/>
              <a:t>effeciently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class </a:t>
            </a:r>
            <a:r>
              <a:rPr lang="en-US" sz="2000" dirty="0" err="1"/>
              <a:t>ArrayList</a:t>
            </a:r>
            <a:r>
              <a:rPr lang="en-US" sz="2000" dirty="0"/>
              <a:t> is implemented using an array as a </a:t>
            </a:r>
            <a:r>
              <a:rPr lang="en-US" sz="2000" dirty="0">
                <a:solidFill>
                  <a:srgbClr val="FF0000"/>
                </a:solidFill>
              </a:rPr>
              <a:t>private instance variable </a:t>
            </a:r>
            <a:r>
              <a:rPr lang="en-US" sz="2000" dirty="0"/>
              <a:t>– When this hidden array is full, a new larger hidden array is created and the data is transferred to this new array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An </a:t>
            </a:r>
            <a:r>
              <a:rPr lang="en-US" sz="2000" dirty="0" err="1">
                <a:solidFill>
                  <a:srgbClr val="FF0000"/>
                </a:solidFill>
              </a:rPr>
              <a:t>ArrayList</a:t>
            </a:r>
            <a:r>
              <a:rPr lang="en-US" sz="2000" dirty="0">
                <a:solidFill>
                  <a:srgbClr val="FF0000"/>
                </a:solidFill>
              </a:rPr>
              <a:t> is less efficient than an array</a:t>
            </a:r>
            <a:br>
              <a:rPr lang="en-US" sz="2000" dirty="0"/>
            </a:br>
            <a:r>
              <a:rPr lang="en-US" sz="2000" dirty="0"/>
              <a:t>It does not have the convenient square bracket notation</a:t>
            </a:r>
            <a:br>
              <a:rPr lang="en-US" sz="2000" dirty="0"/>
            </a:br>
            <a:r>
              <a:rPr lang="en-US" sz="2000" dirty="0"/>
              <a:t>The base type of an </a:t>
            </a:r>
            <a:r>
              <a:rPr lang="en-US" sz="2000" dirty="0" err="1"/>
              <a:t>ArrayList</a:t>
            </a:r>
            <a:r>
              <a:rPr lang="en-US" sz="2000" dirty="0"/>
              <a:t> must be a class type or interface type (or other reference type): it cannot be a primitive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ArrayList</a:t>
            </a:r>
            <a:r>
              <a:rPr lang="en-US" sz="2000" dirty="0"/>
              <a:t> come with many powerful methods you can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C8CF3-3785-B843-9E81-55330AD1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5" y="3429000"/>
            <a:ext cx="4137094" cy="30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F03D13-7D1D-5F49-AFFD-D777701C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59" y="3332849"/>
            <a:ext cx="2070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7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38" y="248249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DA69C7-0152-9141-A51C-BFAE091C4FDA}"/>
              </a:ext>
            </a:extLst>
          </p:cNvPr>
          <p:cNvSpPr txBox="1">
            <a:spLocks/>
          </p:cNvSpPr>
          <p:nvPr/>
        </p:nvSpPr>
        <p:spPr>
          <a:xfrm>
            <a:off x="809357" y="1421336"/>
            <a:ext cx="10950358" cy="433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Multidimensional arrays are declared and created in the same ways as one-dimensional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double[][]table = new double[100][10];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int[][][] figure = new int[10][20][30];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Person[][] = new Person[10][100];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Two-dimensional array is array of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char[][] page = new char[30][100];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page.length</a:t>
            </a:r>
            <a:r>
              <a:rPr lang="en-US" sz="2000" dirty="0"/>
              <a:t> is equal to 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page[0].length is equal to 100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Ragged array: an array that has 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number of elements per 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0374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E34CE-F921-6C48-AA26-96A288B7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45" y="274630"/>
            <a:ext cx="8387231" cy="59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5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798B-28F9-8541-AF46-2E9B6D47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0" y="418448"/>
            <a:ext cx="9906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22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597C-3C06-0341-8E3C-4AEDB3888B0C}"/>
              </a:ext>
            </a:extLst>
          </p:cNvPr>
          <p:cNvSpPr txBox="1">
            <a:spLocks/>
          </p:cNvSpPr>
          <p:nvPr/>
        </p:nvSpPr>
        <p:spPr>
          <a:xfrm>
            <a:off x="337752" y="1007308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28632-3BB1-534E-BD7D-BF8D740A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810" y="2176159"/>
            <a:ext cx="2527300" cy="293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F8CE5-C7E4-024D-829F-7C25BDB3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81" y="1503672"/>
            <a:ext cx="6197600" cy="4445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121C634-C901-1D47-9DF4-FFCEA10D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38" y="248249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Multidimendional</a:t>
            </a:r>
            <a:r>
              <a:rPr lang="en-US" dirty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152792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Command Line inputs/arguments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37752" y="1196546"/>
            <a:ext cx="10950358" cy="309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 to 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Integer.parseInt</a:t>
            </a:r>
            <a:r>
              <a:rPr lang="en-US" sz="2000" dirty="0"/>
              <a:t>(String)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DAA8E-B24B-6949-8B21-75E0600A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7" y="1932746"/>
            <a:ext cx="8386118" cy="2992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548F5-FAFC-0246-8EAD-5677C6FE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7" y="5084770"/>
            <a:ext cx="5905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Conditional Operator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0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Alternative for if-else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lvl="1"/>
            <a:r>
              <a:rPr lang="en-US" sz="1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lvl="1"/>
            <a:r>
              <a:rPr lang="en-US" sz="10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2CF00-435E-6046-9785-CB7B662A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9" y="1695966"/>
            <a:ext cx="6756400" cy="295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917DE-E90B-F044-B2D4-749BB776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8" y="4971690"/>
            <a:ext cx="5702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6D18-2CF6-5149-81C7-BBDE54FD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274630"/>
            <a:ext cx="9934828" cy="11467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Conditional Operator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51E9D-5F19-6147-A0B6-8B9E19930B2D}"/>
              </a:ext>
            </a:extLst>
          </p:cNvPr>
          <p:cNvSpPr txBox="1">
            <a:spLocks/>
          </p:cNvSpPr>
          <p:nvPr/>
        </p:nvSpPr>
        <p:spPr>
          <a:xfrm>
            <a:off x="316732" y="0"/>
            <a:ext cx="10950358" cy="538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If - else if – else statement VS Conditional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EDB80-AF5E-FD4E-B5BD-82565059F7F4}"/>
              </a:ext>
            </a:extLst>
          </p:cNvPr>
          <p:cNvSpPr txBox="1">
            <a:spLocks/>
          </p:cNvSpPr>
          <p:nvPr/>
        </p:nvSpPr>
        <p:spPr>
          <a:xfrm>
            <a:off x="316732" y="5297214"/>
            <a:ext cx="10950358" cy="382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B887A-C8D8-7340-AACD-D42345FF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5" y="1582006"/>
            <a:ext cx="6146800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CE6C0-985B-5647-8D21-3AA76012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35" y="2337656"/>
            <a:ext cx="633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6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39636</TotalTime>
  <Words>3109</Words>
  <Application>Microsoft Macintosh PowerPoint</Application>
  <PresentationFormat>Widescreen</PresentationFormat>
  <Paragraphs>2193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Java Types</vt:lpstr>
      <vt:lpstr>Java Types</vt:lpstr>
      <vt:lpstr>Pre/Post Increment/Decrement</vt:lpstr>
      <vt:lpstr>printf</vt:lpstr>
      <vt:lpstr>Scanner</vt:lpstr>
      <vt:lpstr>Command Line inputs/arguments</vt:lpstr>
      <vt:lpstr>Command Line inputs/arguments</vt:lpstr>
      <vt:lpstr>Conditional Operator</vt:lpstr>
      <vt:lpstr>Conditional Operator</vt:lpstr>
      <vt:lpstr>Compound statement</vt:lpstr>
      <vt:lpstr>Switch</vt:lpstr>
      <vt:lpstr>While VS do-while</vt:lpstr>
      <vt:lpstr>While VS do-while</vt:lpstr>
      <vt:lpstr>Assert</vt:lpstr>
      <vt:lpstr>Assert</vt:lpstr>
      <vt:lpstr>Continue VS Break</vt:lpstr>
      <vt:lpstr>Git Clone a repository </vt:lpstr>
      <vt:lpstr>Git Clone a repository </vt:lpstr>
      <vt:lpstr>Import from File System and Edit Your Code</vt:lpstr>
      <vt:lpstr>Run code with  file input and output</vt:lpstr>
      <vt:lpstr>Compare the Differences</vt:lpstr>
      <vt:lpstr>Compare the Differences</vt:lpstr>
      <vt:lpstr>Commit code change and push</vt:lpstr>
      <vt:lpstr>Commit code change and push</vt:lpstr>
      <vt:lpstr>Do everything on Website</vt:lpstr>
      <vt:lpstr>Classes and Methods</vt:lpstr>
      <vt:lpstr>Methods</vt:lpstr>
      <vt:lpstr>return</vt:lpstr>
      <vt:lpstr>Use returned value</vt:lpstr>
      <vt:lpstr>Parameter and argument</vt:lpstr>
      <vt:lpstr>this</vt:lpstr>
      <vt:lpstr>equal and toString</vt:lpstr>
      <vt:lpstr>Testing methods</vt:lpstr>
      <vt:lpstr>Information hiding and Encapsulation</vt:lpstr>
      <vt:lpstr>Interface</vt:lpstr>
      <vt:lpstr>public and private</vt:lpstr>
      <vt:lpstr>Accessor and Mutator</vt:lpstr>
      <vt:lpstr>Overloading</vt:lpstr>
      <vt:lpstr>Overloading</vt:lpstr>
      <vt:lpstr>Constructor</vt:lpstr>
      <vt:lpstr>Constructor</vt:lpstr>
      <vt:lpstr>static methods and variables</vt:lpstr>
      <vt:lpstr>Wrapper classes for primitive types</vt:lpstr>
      <vt:lpstr>Wrapper classes for primitive types</vt:lpstr>
      <vt:lpstr>Variables and Memory</vt:lpstr>
      <vt:lpstr>PowerPoint Presentation</vt:lpstr>
      <vt:lpstr>Class Assignment and Parameters</vt:lpstr>
      <vt:lpstr>PowerPoint Presentation</vt:lpstr>
      <vt:lpstr>Immutable and mutable Class</vt:lpstr>
      <vt:lpstr>Deep and Shallow Copy</vt:lpstr>
      <vt:lpstr>Arrays</vt:lpstr>
      <vt:lpstr>Arrays</vt:lpstr>
      <vt:lpstr>Arrays and Reference</vt:lpstr>
      <vt:lpstr>Arrays and Reference</vt:lpstr>
      <vt:lpstr>Arrays and Reference</vt:lpstr>
      <vt:lpstr>Command Line inputs/arguments</vt:lpstr>
      <vt:lpstr>Arrays and Reference</vt:lpstr>
      <vt:lpstr>for-each loop to go through array</vt:lpstr>
      <vt:lpstr>Avoid privacy leak for array</vt:lpstr>
      <vt:lpstr>Selection Sort in Array</vt:lpstr>
      <vt:lpstr>Selection Sort in Array</vt:lpstr>
      <vt:lpstr>Selection Sort in Array</vt:lpstr>
      <vt:lpstr>Enumerated Type</vt:lpstr>
      <vt:lpstr>ArrayList</vt:lpstr>
      <vt:lpstr>Multidimendional Arrays</vt:lpstr>
      <vt:lpstr>Multidimendional Arrays</vt:lpstr>
      <vt:lpstr>Multidimendional Arrays</vt:lpstr>
      <vt:lpstr>Multidimendional Arrays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Pre/Post  Increment/Decrement</dc:title>
  <dc:creator>Zhuohan Xie</dc:creator>
  <cp:lastModifiedBy>Zhuohan Xie</cp:lastModifiedBy>
  <cp:revision>78</cp:revision>
  <dcterms:created xsi:type="dcterms:W3CDTF">2021-03-15T01:25:18Z</dcterms:created>
  <dcterms:modified xsi:type="dcterms:W3CDTF">2021-04-22T06:45:51Z</dcterms:modified>
</cp:coreProperties>
</file>